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5"/>
  </p:notesMasterIdLst>
  <p:sldIdLst>
    <p:sldId id="256" r:id="rId2"/>
    <p:sldId id="295" r:id="rId3"/>
    <p:sldId id="289" r:id="rId4"/>
    <p:sldId id="290" r:id="rId5"/>
    <p:sldId id="291" r:id="rId6"/>
    <p:sldId id="296" r:id="rId7"/>
    <p:sldId id="297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70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37" r:id="rId35"/>
    <p:sldId id="330" r:id="rId36"/>
    <p:sldId id="338" r:id="rId37"/>
    <p:sldId id="331" r:id="rId38"/>
    <p:sldId id="332" r:id="rId39"/>
    <p:sldId id="339" r:id="rId40"/>
    <p:sldId id="333" r:id="rId41"/>
    <p:sldId id="334" r:id="rId42"/>
    <p:sldId id="335" r:id="rId43"/>
    <p:sldId id="33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1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05" autoAdjust="0"/>
    <p:restoredTop sz="94660"/>
  </p:normalViewPr>
  <p:slideViewPr>
    <p:cSldViewPr>
      <p:cViewPr varScale="1">
        <p:scale>
          <a:sx n="109" d="100"/>
          <a:sy n="109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AA7C2-E8DC-467C-9833-F833067453C2}" type="datetimeFigureOut">
              <a:rPr lang="en-US" smtClean="0"/>
              <a:pPr/>
              <a:t>2/8/2019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A8E8C-7000-4BD7-A278-0C13557904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2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50BE-36FB-48B8-BC3B-BF82FA8A4B16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8D951-FD7A-4EA6-9971-BA4650F5F282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DDA1A-1160-4810-A009-9384DF143964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8CA7-DF52-4574-B28B-BF67C425F74E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388C-ACCE-4EF5-AD2C-86A2C6495869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2A2DB-E9A4-4F11-9A97-3D805873123B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D039D-4B07-4C92-99B2-D30586816A68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8C0F6-D106-4D90-B6A1-515B7FD8F0C8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B9723-2437-47C8-833A-EDB2EBB6A5A1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C9E6-3B8B-4571-9128-858A99C98B86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41EB-C6BD-49FF-BC05-BF0312C62789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1E575-74B0-4F22-8519-3F96FB7A2B3A}" type="datetime1">
              <a:rPr lang="en-US" smtClean="0"/>
              <a:pPr/>
              <a:t>2/8/2019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file:///C:\Documents%20and%20Settings\Stevo%20Jacimovic\My%20Documents\Dokumenta\naucni%20skup\znak%20KPA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1506" y="762000"/>
            <a:ext cx="7772400" cy="457200"/>
          </a:xfrm>
        </p:spPr>
        <p:txBody>
          <a:bodyPr>
            <a:normAutofit fontScale="90000"/>
          </a:bodyPr>
          <a:lstStyle/>
          <a:p>
            <a:r>
              <a:rPr lang="en-US" sz="18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95400"/>
            <a:ext cx="9144000" cy="4800600"/>
          </a:xfrm>
        </p:spPr>
        <p:txBody>
          <a:bodyPr>
            <a:normAutofit/>
          </a:bodyPr>
          <a:lstStyle/>
          <a:p>
            <a:r>
              <a:rPr lang="sr-Latn-RS" sz="2000" dirty="0" smtClean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MASTER PROGRAM</a:t>
            </a:r>
          </a:p>
          <a:p>
            <a:r>
              <a:rPr lang="sr-Latn-RS" sz="2000" dirty="0" smtClean="0">
                <a:solidFill>
                  <a:srgbClr val="4191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UPRAVLJANJE BEZBEDNOSNIM RIZICIMA PRIRODNIH KATASTROFA</a:t>
            </a:r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sr-Latn-BA" sz="2000" dirty="0" smtClean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sr-Latn-BA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Predmet: Upravljanje rizikom</a:t>
            </a:r>
          </a:p>
          <a:p>
            <a:r>
              <a:rPr lang="sr-Latn-BA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Predavač: prof. Dr Dane </a:t>
            </a:r>
            <a:r>
              <a:rPr lang="sr-Latn-BA" sz="28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Subošić</a:t>
            </a:r>
            <a:endParaRPr lang="sr-Latn-BA" sz="2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bs-Latn-BA" sz="2000" dirty="0">
              <a:solidFill>
                <a:srgbClr val="41918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12954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3352800" y="3733800"/>
            <a:ext cx="2325688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s-Latn-BA" sz="18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6057781"/>
            <a:ext cx="9144000" cy="80021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200" dirty="0">
                <a:effectLst/>
                <a:latin typeface="Book Antiqua"/>
                <a:ea typeface="Calibri"/>
                <a:cs typeface="Times New Roman"/>
              </a:rPr>
              <a:t>Project number:  </a:t>
            </a:r>
            <a:r>
              <a:rPr lang="sr-Latn-RS" sz="1200" dirty="0" smtClean="0">
                <a:effectLst/>
                <a:latin typeface="Book Antiqua"/>
                <a:ea typeface="Calibri"/>
                <a:cs typeface="Times New Roman"/>
              </a:rPr>
              <a:t>5</a:t>
            </a:r>
            <a:r>
              <a:rPr lang="en-US" sz="1200" dirty="0" smtClean="0">
                <a:latin typeface="Book Antiqua"/>
                <a:ea typeface="Calibri"/>
                <a:cs typeface="Times New Roman"/>
              </a:rPr>
              <a:t>73806-EPP-1-2016-1-RS-EPPKA2-CBHE-JP</a:t>
            </a:r>
            <a:endParaRPr lang="bs-Latn-BA" sz="1200" dirty="0">
              <a:latin typeface="Book Antiqua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200" dirty="0">
                <a:effectLst/>
                <a:latin typeface="Book Antiqua"/>
                <a:ea typeface="Calibri"/>
                <a:cs typeface="Times New Roman"/>
              </a:rPr>
              <a:t> </a:t>
            </a:r>
            <a:endParaRPr lang="bs-Latn-BA" sz="1200" dirty="0">
              <a:effectLst/>
              <a:latin typeface="Book Antiqua"/>
              <a:ea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bs-Latn-BA" sz="1100" i="1" dirty="0">
                <a:effectLst/>
                <a:latin typeface="Book Antiqua"/>
                <a:ea typeface="Calibri"/>
                <a:cs typeface="Times New Roman"/>
              </a:rPr>
              <a:t>"This project has been funded with support from the European Commission. This publication </a:t>
            </a:r>
            <a:r>
              <a:rPr lang="bs-Latn-BA" sz="1100" i="1" dirty="0" smtClean="0">
                <a:effectLst/>
                <a:latin typeface="Book Antiqua"/>
                <a:ea typeface="Calibri"/>
                <a:cs typeface="Times New Roman"/>
              </a:rPr>
              <a:t>reflects </a:t>
            </a:r>
            <a:r>
              <a:rPr lang="bs-Latn-BA" sz="1100" i="1" dirty="0">
                <a:effectLst/>
                <a:latin typeface="Book Antiqua"/>
                <a:ea typeface="Calibri"/>
                <a:cs typeface="Times New Roman"/>
              </a:rPr>
              <a:t>the views only of the author, and the Commission cannot be held responsible for any use which may be made of the information contained therein"</a:t>
            </a:r>
            <a:endParaRPr lang="bs-Latn-BA" sz="1200" dirty="0">
              <a:effectLst/>
              <a:latin typeface="Book Antiqua"/>
              <a:ea typeface="Calibri"/>
              <a:cs typeface="Times New Roman"/>
            </a:endParaRPr>
          </a:p>
        </p:txBody>
      </p:sp>
      <p:pic>
        <p:nvPicPr>
          <p:cNvPr id="15" name="Picture 14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9" name="Picture 2" descr="C:\Documents and Settings\Stevo Jacimovic\My Documents\Dokumenta\naucni skup\znak KPA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962400" y="2438400"/>
            <a:ext cx="1143000" cy="152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39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Mogućnost 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shvaćena kao verovatnoća) negativnih posledica varira u zavisnosti od uslova (hazarda) koji manje ili više pogoduju nastanku rizičnog događaja (visoke temperature vazduha pogoduju požarima na otvorenom prostoru i sl.), izloženosti i ranjivosti štićenih vrednosti (dobara). 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4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Izloženost 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je ekspozicija dobara (</a:t>
            </a:r>
            <a:r>
              <a:rPr lang="sr-Latn-RS" dirty="0" err="1">
                <a:solidFill>
                  <a:srgbClr val="002060"/>
                </a:solidFill>
                <a:latin typeface="Book Antiqua" panose="02040602050305030304" pitchFamily="18" charset="0"/>
              </a:rPr>
              <a:t>štićenih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 vrednosti) opasnostima (pretnjama). </a:t>
            </a:r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sr-Latn-RS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Što 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je duža izloženost </a:t>
            </a:r>
            <a:r>
              <a:rPr lang="sr-Latn-RS" dirty="0" err="1">
                <a:solidFill>
                  <a:srgbClr val="002060"/>
                </a:solidFill>
                <a:latin typeface="Book Antiqua" panose="02040602050305030304" pitchFamily="18" charset="0"/>
              </a:rPr>
              <a:t>štićenih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 vrednosti opasnostima većeg </a:t>
            </a:r>
            <a:r>
              <a:rPr lang="sr-Latn-RS" dirty="0" err="1">
                <a:solidFill>
                  <a:srgbClr val="002060"/>
                </a:solidFill>
                <a:latin typeface="Book Antiqua" panose="02040602050305030304" pitchFamily="18" charset="0"/>
              </a:rPr>
              <a:t>inteziteta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, to je mogućnost nastanka ozbiljnijih štetnih posledica veća i obrnuto. </a:t>
            </a:r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6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Ranjivost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je slabost </a:t>
            </a:r>
            <a:r>
              <a:rPr lang="sr-Latn-RS" dirty="0" err="1">
                <a:solidFill>
                  <a:srgbClr val="002060"/>
                </a:solidFill>
                <a:latin typeface="Book Antiqua" panose="02040602050305030304" pitchFamily="18" charset="0"/>
              </a:rPr>
              <a:t>štićene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 vrednosti koja je čini nezaštićenom u odnosu na opasnosti, odnosno osetljivom na njih.</a:t>
            </a:r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85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Presek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opasnosti i </a:t>
            </a:r>
            <a:r>
              <a:rPr lang="sr-Latn-RS" dirty="0" err="1">
                <a:solidFill>
                  <a:srgbClr val="002060"/>
                </a:solidFill>
                <a:latin typeface="Book Antiqua" panose="02040602050305030304" pitchFamily="18" charset="0"/>
              </a:rPr>
              <a:t>ranjivosti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 predstavlja rizik. </a:t>
            </a:r>
          </a:p>
          <a:p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sr-Latn-RS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S </a:t>
            </a:r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druge strane, presek rizika i kvaliteta predstavlja otkaz sistema. </a:t>
            </a:r>
          </a:p>
          <a:p>
            <a:endParaRPr lang="sr-Latn-RS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sr-Latn-RS" dirty="0">
                <a:solidFill>
                  <a:srgbClr val="002060"/>
                </a:solidFill>
                <a:latin typeface="Book Antiqua" panose="02040602050305030304" pitchFamily="18" charset="0"/>
              </a:rPr>
              <a:t>Navedeno je grafički prikazano narednom slikom.</a:t>
            </a:r>
          </a:p>
          <a:p>
            <a:pPr marL="0" indent="0">
              <a:buNone/>
            </a:pPr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1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nn-NO" dirty="0">
                <a:solidFill>
                  <a:srgbClr val="419182"/>
                </a:solidFill>
                <a:latin typeface="Book Antiqua" panose="02040602050305030304" pitchFamily="18" charset="0"/>
              </a:rPr>
              <a:t>Grafički model odnosa rizika i kvaliteta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2" y="1948656"/>
            <a:ext cx="5095875" cy="3829050"/>
          </a:xfrm>
        </p:spPr>
      </p:pic>
    </p:spTree>
    <p:extLst>
      <p:ext uri="{BB962C8B-B14F-4D97-AF65-F5344CB8AC3E}">
        <p14:creationId xmlns:p14="http://schemas.microsoft.com/office/powerpoint/2010/main" val="391252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Primer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= V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V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 N,</a:t>
            </a:r>
          </a:p>
          <a:p>
            <a:pPr marL="0" indent="0" algn="just"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gde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je: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narušavanja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javnog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većem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oštećenja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sedišta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izloženost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1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Rizik može da bude shvaćen kao: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sr-Latn-RS" dirty="0" smtClean="0"/>
          </a:p>
          <a:p>
            <a:pPr algn="just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verovatnoća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učestanost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frekvencija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just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očekivanje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proizvod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verovatnoće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tj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efekta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algn="just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odstupanje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devijacija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očekivanog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824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Da bi to bilo još jasnije, poslužićemo se primerima: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javnog</a:t>
            </a:r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J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RPOG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+TTP = broj (POG+TTP) / broj stanovnika i</a:t>
            </a:r>
          </a:p>
          <a:p>
            <a:pPr marL="0" indent="0" algn="just">
              <a:buNone/>
            </a:pPr>
            <a:r>
              <a:rPr lang="sr-Latn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saobraćajnog </a:t>
            </a:r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rizika:</a:t>
            </a:r>
          </a:p>
          <a:p>
            <a:pPr algn="just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S</a:t>
            </a:r>
            <a:r>
              <a:rPr 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RPOG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+TTP = broj (POG+TTP) / broj registrovanih motornih vozila</a:t>
            </a:r>
          </a:p>
          <a:p>
            <a:pPr algn="just"/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270408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r>
              <a:rPr lang="it-IT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Rizik </a:t>
            </a:r>
            <a:r>
              <a:rPr lang="it-IT" dirty="0">
                <a:solidFill>
                  <a:srgbClr val="419182"/>
                </a:solidFill>
                <a:latin typeface="Book Antiqua" panose="02040602050305030304" pitchFamily="18" charset="0"/>
              </a:rPr>
              <a:t>može da bude i ponderisan (rangiran po značaju</a:t>
            </a:r>
            <a:r>
              <a:rPr lang="it-IT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)</a:t>
            </a:r>
            <a:r>
              <a:rPr lang="it-IT" dirty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it-IT" dirty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Takav je javni ponderisani rizik stradanja  na svim putevima i ulicama na određenom prostoru (npr. po opštinama) u određenom vremenu (npr. za kalendarsku godinu). Do tog rizika se dolazi sledećim izrazom:</a:t>
            </a:r>
          </a:p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vi-VN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JPBN 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LTP </a:t>
            </a:r>
            <a:r>
              <a:rPr lang="sr-Latn-RS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TTP </a:t>
            </a:r>
            <a:r>
              <a:rPr lang="sr-Latn-RS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POG </a:t>
            </a:r>
            <a:r>
              <a:rPr lang="sr-Latn-RS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broj stanovnika </a:t>
            </a:r>
            <a:r>
              <a:rPr lang="sr-Latn-RS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vi-VN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10000</a:t>
            </a:r>
          </a:p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gde je:</a:t>
            </a:r>
          </a:p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JPBN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javni ponderisani rizik stradanja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koeficijent pridružen LTP</a:t>
            </a:r>
          </a:p>
          <a:p>
            <a:pPr marL="0" indent="0" algn="just">
              <a:buNone/>
            </a:pPr>
            <a:r>
              <a:rPr lang="vi-VN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LTP</a:t>
            </a:r>
            <a:r>
              <a:rPr lang="sr-Latn-R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broj lako telesno povređenih osoba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vi-VN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sr-Latn-R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koeficijent pridružen TTP</a:t>
            </a:r>
          </a:p>
          <a:p>
            <a:pPr marL="0" indent="0" algn="just">
              <a:buNone/>
            </a:pPr>
            <a:r>
              <a:rPr lang="vi-VN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TTP</a:t>
            </a:r>
            <a:r>
              <a:rPr lang="sr-Latn-R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broj teško telesno povređenih osoba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koeficijent pridružen POG</a:t>
            </a:r>
          </a:p>
          <a:p>
            <a:pPr marL="0" indent="0" algn="just">
              <a:buNone/>
            </a:pPr>
            <a:r>
              <a:rPr lang="vi-VN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POG</a:t>
            </a:r>
            <a:r>
              <a:rPr lang="sr-Latn-R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broj poginulih</a:t>
            </a: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vi-VN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broj stanovnika </a:t>
            </a:r>
            <a:r>
              <a:rPr lang="vi-VN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broj stanovnika prema podacima relevantne institucije (npr. Republički zavod za statistiku)</a:t>
            </a:r>
          </a:p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2222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Objašnjenje </a:t>
            </a:r>
            <a:r>
              <a:rPr lang="sr-Latn-RS" dirty="0">
                <a:solidFill>
                  <a:srgbClr val="419182"/>
                </a:solidFill>
                <a:latin typeface="Book Antiqua" panose="02040602050305030304" pitchFamily="18" charset="0"/>
              </a:rPr>
              <a:t>rizika posredstvom izvesnosti i neizvesnosti</a:t>
            </a:r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/>
            </a:r>
            <a:b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</a:b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Izvesnost,</a:t>
            </a:r>
          </a:p>
          <a:p>
            <a:pPr algn="just"/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Rizik,</a:t>
            </a:r>
          </a:p>
          <a:p>
            <a:pPr algn="just"/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Neizvesnost.</a:t>
            </a:r>
            <a:endParaRPr lang="sr-Latn-R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168970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Osnovne informacije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686800" cy="4525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Broj ugovora	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5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73806-EPP-1-2016-1-RS-EPPKA2-CBHE-JP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Akronim projekta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NatRisk</a:t>
            </a:r>
            <a:endParaRPr lang="en-U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Naziv projekta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altLang="en-US" sz="20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</a:t>
            </a:r>
            <a:r>
              <a:rPr lang="sr-Latn-RS" altLang="en-US" sz="20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	                             </a:t>
            </a:r>
            <a:r>
              <a:rPr lang="en-US" altLang="en-US" sz="20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disasters risk management in Western Balkan </a:t>
            </a:r>
            <a:r>
              <a:rPr lang="sr-Latn-RS" altLang="en-US" sz="20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			</a:t>
            </a:r>
            <a:r>
              <a:rPr lang="en-US" altLang="en-US" sz="2000" i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countries</a:t>
            </a:r>
            <a:endParaRPr lang="bs-Latn-BA" altLang="en-US" sz="2000" i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Trajanje projekta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1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5. oktobar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201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6.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-  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14.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oktobar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201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9.</a:t>
            </a:r>
            <a:endParaRPr lang="en-U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en-U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Program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ERASMUS+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–  Call for Proposals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EAC/A04/2015</a:t>
            </a:r>
            <a:endParaRPr lang="en-U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Budžet projekta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1,245,</a:t>
            </a:r>
            <a:r>
              <a:rPr 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7</a:t>
            </a:r>
            <a:r>
              <a:rPr lang="sr-Latn-R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4</a:t>
            </a:r>
            <a:r>
              <a:rPr 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6</a:t>
            </a:r>
            <a:r>
              <a:rPr lang="sr-Latn-R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.00</a:t>
            </a:r>
            <a:r>
              <a:rPr 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€</a:t>
            </a:r>
            <a:endParaRPr lang="en-U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K</a:t>
            </a:r>
            <a:r>
              <a:rPr lang="en-US" altLang="en-US" sz="2000" b="1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oordinator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	</a:t>
            </a:r>
            <a:r>
              <a:rPr lang="en-US" altLang="en-US" sz="2000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Univer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z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it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et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u</a:t>
            </a:r>
            <a:r>
              <a:rPr lang="en-U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Ni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š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u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, Srbi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j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a</a:t>
            </a:r>
            <a:endParaRPr lang="x-none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  <a:defRPr/>
            </a:pPr>
            <a:r>
              <a:rPr lang="x-none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	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Univerzitetski </a:t>
            </a:r>
            <a:r>
              <a:rPr lang="x-none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trg 2, 18000 Niš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, Srbi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j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a</a:t>
            </a:r>
            <a:endParaRPr lang="x-none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Vebsajt p</a:t>
            </a:r>
            <a:r>
              <a:rPr lang="x-none" altLang="en-US" sz="2000" b="1" smtClean="0">
                <a:solidFill>
                  <a:srgbClr val="002060"/>
                </a:solidFill>
                <a:latin typeface="Book Antiqua" panose="02040602050305030304" pitchFamily="18" charset="0"/>
              </a:rPr>
              <a:t>roje</a:t>
            </a: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k</a:t>
            </a:r>
            <a:r>
              <a:rPr lang="x-none" altLang="en-US" sz="2000" b="1" smtClean="0">
                <a:solidFill>
                  <a:srgbClr val="002060"/>
                </a:solidFill>
                <a:latin typeface="Book Antiqua" panose="02040602050305030304" pitchFamily="18" charset="0"/>
              </a:rPr>
              <a:t>t</a:t>
            </a: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a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           	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www.</a:t>
            </a:r>
            <a:r>
              <a:rPr lang="sr-Latn-RS" altLang="en-U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natrisk</a:t>
            </a:r>
            <a:r>
              <a:rPr lang="x-none" altLang="en-US" sz="2000" smtClean="0">
                <a:solidFill>
                  <a:srgbClr val="002060"/>
                </a:solidFill>
                <a:latin typeface="Book Antiqua" panose="02040602050305030304" pitchFamily="18" charset="0"/>
              </a:rPr>
              <a:t>.ni.ac.rs</a:t>
            </a:r>
            <a:endParaRPr lang="sr-Latn-RS" altLang="en-US" sz="2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  <a:defRPr/>
            </a:pP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E-mail</a:t>
            </a:r>
            <a:r>
              <a:rPr lang="sr-Latn-R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sr-Latn-RS" altLang="en-US" sz="20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projekta</a:t>
            </a:r>
            <a:r>
              <a:rPr lang="sr-Latn-RS" sz="20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natriskuni@gmail.com</a:t>
            </a:r>
            <a:endParaRPr lang="bs-Latn-BA" sz="20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1" name="Picture 10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2" name="Picture 11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28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282700"/>
          </a:xfrm>
        </p:spPr>
        <p:txBody>
          <a:bodyPr>
            <a:normAutofit fontScale="90000"/>
          </a:bodyPr>
          <a:lstStyle/>
          <a:p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Međusobni </a:t>
            </a:r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odnos izvesnosti, rizika i neizvesnosti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RS" dirty="0" smtClean="0"/>
          </a:p>
        </p:txBody>
      </p:sp>
      <p:pic>
        <p:nvPicPr>
          <p:cNvPr id="1026" name="Picture 2" descr="C:\Users\Dane\Desktop\Uslovi odlucivanja S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48987"/>
            <a:ext cx="5196068" cy="394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7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Primeri primene naučnog pristupa transformaciji neizvesnosti u rizik u bezbednosnoj struci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Latn-RS" dirty="0" smtClean="0"/>
          </a:p>
        </p:txBody>
      </p:sp>
      <p:pic>
        <p:nvPicPr>
          <p:cNvPr id="2050" name="Picture 2" descr="C:\Users\Dane\Desktop\Uslovi odlucivanja S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182" y="2362200"/>
            <a:ext cx="4834618" cy="3843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6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Upravljanje rizikom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Upravljanje rizikom je vrsta upravljanja kojom se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maksimizira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dobit i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minimizaraju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gubici na bazi identifikacije i kontrole potencijalnih činilaca neželjenih promena u sistemu. </a:t>
            </a:r>
          </a:p>
          <a:p>
            <a:pPr algn="just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Svrha upravljanja rizikom je podrška odlučivanju u vidu kvantitativne osnove donošenja odluka. </a:t>
            </a:r>
          </a:p>
        </p:txBody>
      </p:sp>
    </p:spTree>
    <p:extLst>
      <p:ext uri="{BB962C8B-B14F-4D97-AF65-F5344CB8AC3E}">
        <p14:creationId xmlns:p14="http://schemas.microsoft.com/office/powerpoint/2010/main" val="297765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 </a:t>
            </a:r>
            <a:r>
              <a:rPr lang="sr-Latn-R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 moglo da se upravlja rizikom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vi-V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potrebna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svest o riziku, u smislu toga da se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zna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se rizikuje,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zašto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to radi,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kada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koliko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dugo se to radi?</a:t>
            </a:r>
          </a:p>
        </p:txBody>
      </p:sp>
    </p:spTree>
    <p:extLst>
      <p:ext uri="{BB962C8B-B14F-4D97-AF65-F5344CB8AC3E}">
        <p14:creationId xmlns:p14="http://schemas.microsoft.com/office/powerpoint/2010/main" val="322292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Faze upravljanja rizikom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Upravljanje rizikom, prema standardu ISO 31000 obuhvata sledeće faze:</a:t>
            </a:r>
          </a:p>
          <a:p>
            <a:pPr algn="just"/>
            <a:r>
              <a:rPr lang="vi-VN" dirty="0">
                <a:latin typeface="+mj-lt"/>
                <a:cs typeface="Times New Roman" panose="02020603050405020304" pitchFamily="18" charset="0"/>
              </a:rPr>
              <a:t>komuniciranje i konsultovanje,</a:t>
            </a:r>
          </a:p>
          <a:p>
            <a:pPr algn="just"/>
            <a:r>
              <a:rPr lang="vi-VN" dirty="0">
                <a:latin typeface="+mj-lt"/>
                <a:cs typeface="Times New Roman" panose="02020603050405020304" pitchFamily="18" charset="0"/>
              </a:rPr>
              <a:t>utvrđivanje konteksta,</a:t>
            </a:r>
          </a:p>
          <a:p>
            <a:pPr algn="just"/>
            <a:r>
              <a:rPr lang="vi-VN" dirty="0">
                <a:latin typeface="+mj-lt"/>
                <a:cs typeface="Times New Roman" panose="02020603050405020304" pitchFamily="18" charset="0"/>
              </a:rPr>
              <a:t>procenu rizika:</a:t>
            </a:r>
          </a:p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	o	identifikovanje, </a:t>
            </a:r>
          </a:p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	o	analizu i </a:t>
            </a:r>
          </a:p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	o	vrednovanje rizika,</a:t>
            </a:r>
          </a:p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•	tretman rizika,</a:t>
            </a:r>
          </a:p>
          <a:p>
            <a:pPr marL="0" indent="0" algn="just">
              <a:buNone/>
            </a:pPr>
            <a:r>
              <a:rPr lang="vi-VN" dirty="0">
                <a:latin typeface="+mj-lt"/>
                <a:cs typeface="Times New Roman" panose="02020603050405020304" pitchFamily="18" charset="0"/>
              </a:rPr>
              <a:t>•	monitoring (praćenje) i izveštavanje.</a:t>
            </a:r>
          </a:p>
        </p:txBody>
      </p:sp>
    </p:spTree>
    <p:extLst>
      <p:ext uri="{BB962C8B-B14F-4D97-AF65-F5344CB8AC3E}">
        <p14:creationId xmlns:p14="http://schemas.microsoft.com/office/powerpoint/2010/main" val="10006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Upravljanje rizikom, prema standardu ISO 31000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912" y="2253456"/>
            <a:ext cx="5972175" cy="3981450"/>
          </a:xfrm>
        </p:spPr>
      </p:pic>
    </p:spTree>
    <p:extLst>
      <p:ext uri="{BB962C8B-B14F-4D97-AF65-F5344CB8AC3E}">
        <p14:creationId xmlns:p14="http://schemas.microsoft.com/office/powerpoint/2010/main" val="41105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Uopštavanjem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endParaRPr lang="sr-Latn-RS" dirty="0" smtClean="0"/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navedenih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upravljanja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dolazi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do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faze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odgovor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81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 tome,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endParaRPr lang="sr-Latn-RS" dirty="0" smtClean="0"/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obuhvata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400050" lvl="1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400050" lvl="1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analiziranje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potencijalnih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posledica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00050" lvl="1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postavljanje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prioriteta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akcijama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odgovor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obuhvata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00050" lvl="1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razvoj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00050" lvl="1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primenu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akcionog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tretiranje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423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Dinamički proces upravljanja rizikom obuhvata sledeće faze: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73563"/>
          </a:xfrm>
        </p:spPr>
        <p:txBody>
          <a:bodyPr>
            <a:normAutofit/>
          </a:bodyPr>
          <a:lstStyle/>
          <a:p>
            <a:endParaRPr lang="sr-Latn-RS" dirty="0" smtClean="0"/>
          </a:p>
          <a:p>
            <a:pPr lvl="1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postavljanje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konteksta problema, </a:t>
            </a:r>
          </a:p>
          <a:p>
            <a:pPr marL="857250" lvl="1" indent="-457200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rizika, </a:t>
            </a:r>
          </a:p>
          <a:p>
            <a:pPr marL="857250" lvl="1" indent="-457200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analizu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ocenu rizika, </a:t>
            </a:r>
          </a:p>
          <a:p>
            <a:pPr marL="857250" lvl="1" indent="-457200"/>
            <a:r>
              <a:rPr lang="sr-Latn-R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dizajniranje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strategija, </a:t>
            </a:r>
          </a:p>
          <a:p>
            <a:pPr marL="857250" lvl="1" indent="-457200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primenu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integrisanje odluka, kao i </a:t>
            </a:r>
          </a:p>
          <a:p>
            <a:pPr marL="857250" lvl="1" indent="-457200"/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merenje 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praćenje.</a:t>
            </a:r>
          </a:p>
          <a:p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244300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Procena rizika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73563"/>
          </a:xfrm>
        </p:spPr>
        <p:txBody>
          <a:bodyPr>
            <a:normAutofit fontScale="92500" lnSpcReduction="10000"/>
          </a:bodyPr>
          <a:lstStyle/>
          <a:p>
            <a:endParaRPr lang="sr-Latn-RS" dirty="0" smtClean="0"/>
          </a:p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faza upravljanja rizikom koja obuhvata: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identifikovanje,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analizu i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vrednovanje rizika.</a:t>
            </a: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analiza kombinovanja verovatnoće opasnosti i njene posledice s ciljem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maksimizacije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dobitaka i </a:t>
            </a:r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minimizacije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gubitaka.</a:t>
            </a:r>
          </a:p>
          <a:p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31500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Konzorcijum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bs-Latn-BA" sz="27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EU partneri</a:t>
            </a:r>
          </a:p>
          <a:p>
            <a:pPr>
              <a:buNone/>
            </a:pPr>
            <a:endParaRPr lang="bs-Latn-BA" sz="25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University of Natural Resources and Life Sciences, Vienna</a:t>
            </a: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(Austrija)</a:t>
            </a:r>
          </a:p>
          <a:p>
            <a:pPr>
              <a:buNone/>
            </a:pPr>
            <a:endParaRPr lang="sr-Latn-RS" sz="26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Middlesex University Higher Education Corporation</a:t>
            </a: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(Velika Britanija)</a:t>
            </a:r>
          </a:p>
          <a:p>
            <a:pPr>
              <a:buNone/>
            </a:pPr>
            <a:endParaRPr lang="sr-Latn-RS" sz="26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University of Messina</a:t>
            </a: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(Italija)</a:t>
            </a:r>
          </a:p>
          <a:p>
            <a:pPr>
              <a:buNone/>
            </a:pPr>
            <a:endParaRPr lang="sr-Latn-RS" sz="26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sz="2600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Óbuda</a:t>
            </a:r>
            <a:r>
              <a:rPr lang="en-U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University</a:t>
            </a: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(Mađarska)</a:t>
            </a:r>
          </a:p>
          <a:p>
            <a:pPr>
              <a:buNone/>
            </a:pPr>
            <a:endParaRPr lang="sr-Latn-RS" sz="30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T</a:t>
            </a:r>
            <a:r>
              <a:rPr lang="en-US" sz="2600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echnical</a:t>
            </a:r>
            <a:r>
              <a:rPr lang="en-U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University of Crete, </a:t>
            </a:r>
            <a:r>
              <a:rPr lang="en-US" sz="2600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Chania</a:t>
            </a:r>
            <a:r>
              <a:rPr lang="sr-Latn-R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(Grčka)</a:t>
            </a:r>
          </a:p>
          <a:p>
            <a:pPr>
              <a:buNone/>
            </a:pPr>
            <a:endParaRPr lang="sr-Latn-RS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endParaRPr lang="bs-Latn-BA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11" name="Picture 6" descr="http://www.natrisk.ni.ac.rs/images/logos/bok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914400" cy="914400"/>
          </a:xfrm>
          <a:prstGeom prst="rect">
            <a:avLst/>
          </a:prstGeom>
          <a:noFill/>
        </p:spPr>
      </p:pic>
      <p:pic>
        <p:nvPicPr>
          <p:cNvPr id="14" name="Picture 8" descr="http://www.natrisk.ni.ac.rs/images/logos/Middlese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200400"/>
            <a:ext cx="625876" cy="685800"/>
          </a:xfrm>
          <a:prstGeom prst="rect">
            <a:avLst/>
          </a:prstGeom>
          <a:noFill/>
        </p:spPr>
      </p:pic>
      <p:pic>
        <p:nvPicPr>
          <p:cNvPr id="15" name="Picture 20" descr="http://www.natrisk.ni.ac.rs/images/logos/uniM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038600"/>
            <a:ext cx="609599" cy="609600"/>
          </a:xfrm>
          <a:prstGeom prst="rect">
            <a:avLst/>
          </a:prstGeom>
          <a:noFill/>
        </p:spPr>
      </p:pic>
      <p:pic>
        <p:nvPicPr>
          <p:cNvPr id="16" name="Picture 22" descr="http://www.natrisk.ni.ac.rs/images/logos/uniOBUD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1" y="4669971"/>
            <a:ext cx="609600" cy="740229"/>
          </a:xfrm>
          <a:prstGeom prst="rect">
            <a:avLst/>
          </a:prstGeom>
          <a:noFill/>
        </p:spPr>
      </p:pic>
      <p:pic>
        <p:nvPicPr>
          <p:cNvPr id="17" name="Picture 2" descr="http://www.natrisk.ni.ac.rs/images/logos/tuc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6765" y="5457718"/>
            <a:ext cx="565235" cy="714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328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Faze procene rizika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735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sr-Latn-R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Koje faze obuhvata proces procene rizika i koje su odgovornosti i resursi za primenu ovog procesa?</a:t>
            </a:r>
          </a:p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obuhvata tri faze: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identifikovanje,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 analizu i </a:t>
            </a:r>
          </a:p>
          <a:p>
            <a:pPr lvl="1"/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ocenu rizika. </a:t>
            </a:r>
          </a:p>
          <a:p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tim u vezi, navodi se naredna slika.</a:t>
            </a:r>
          </a:p>
          <a:p>
            <a:endParaRPr lang="sr-Latn-RS" dirty="0" smtClean="0"/>
          </a:p>
        </p:txBody>
      </p:sp>
    </p:spTree>
    <p:extLst>
      <p:ext uri="{BB962C8B-B14F-4D97-AF65-F5344CB8AC3E}">
        <p14:creationId xmlns:p14="http://schemas.microsoft.com/office/powerpoint/2010/main" val="288628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pl-PL" dirty="0">
                <a:solidFill>
                  <a:srgbClr val="419182"/>
                </a:solidFill>
                <a:latin typeface="Book Antiqua" panose="02040602050305030304" pitchFamily="18" charset="0"/>
              </a:rPr>
              <a:t>Proces procene rizika prema SRPS A.L2.003:2017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203" y="2133600"/>
            <a:ext cx="5209593" cy="4373563"/>
          </a:xfrm>
        </p:spPr>
      </p:pic>
    </p:spTree>
    <p:extLst>
      <p:ext uri="{BB962C8B-B14F-4D97-AF65-F5344CB8AC3E}">
        <p14:creationId xmlns:p14="http://schemas.microsoft.com/office/powerpoint/2010/main" val="290186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14351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Primeri za identifikovanje, analizu i ocenu rizika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221163"/>
          </a:xfrm>
        </p:spPr>
        <p:txBody>
          <a:bodyPr/>
          <a:lstStyle/>
          <a:p>
            <a:endParaRPr lang="sr-Latn-RS" dirty="0" smtClean="0"/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Ocena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5795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825500"/>
          </a:xfrm>
        </p:spPr>
        <p:txBody>
          <a:bodyPr>
            <a:normAutofit/>
          </a:bodyPr>
          <a:lstStyle/>
          <a:p>
            <a:r>
              <a:rPr lang="bs-Latn-BA" dirty="0">
                <a:solidFill>
                  <a:srgbClr val="419182"/>
                </a:solidFill>
                <a:latin typeface="Book Antiqua" panose="02040602050305030304" pitchFamily="18" charset="0"/>
              </a:rPr>
              <a:t>Principi procene rizika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5029200"/>
          </a:xfrm>
        </p:spPr>
        <p:txBody>
          <a:bodyPr>
            <a:noAutofit/>
          </a:bodyPr>
          <a:lstStyle/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stvara vrednosti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integralni deo organizacionih procesa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deo donošenja odluka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se eksplicitno bavi neizvesnošću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sistematska i strukturirana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 se zasniva na najboljim dostupnim informacijama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prilagođena 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uzima u obzir ljudski faktor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transparentna i otvorena za sugestije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Procena rizika je dinamična, ciklična i spremna da odgovori na sve vrste promena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Postoji stalna sposobnost unapređivanja i dorade procesa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8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534400" cy="762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ograničen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83163"/>
          </a:xfrm>
        </p:spPr>
        <p:txBody>
          <a:bodyPr>
            <a:no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dubine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širine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funkcija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pogledu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definisanje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funkcija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predmeta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između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određenog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projekata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određivanje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metodologije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utvrđivanje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načina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procenjuju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performanse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procene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specifikovanje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odluka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treba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se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donesu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identifikovanje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neophodnih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studija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njihovog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opsega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neophodnih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takvu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studiju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eksterno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teži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postigne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kulturno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društveno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političko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zakonsko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regulatorno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finansijsko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tehnološko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ekonomsko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prirodno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konkurenciju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međunarodnom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nacionalnom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regionalnom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ili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lokalnom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nivou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ključne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pokretačke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snage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trendove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uticaj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eksternim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stranama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percepcije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Eksterni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makrolokacija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mikrolokacija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konkurencija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istorija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sr-Latn-RS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17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terni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okruženje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teži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postigne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upravljanje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organizacionu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strukturu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uloge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krajnje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postoje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dostizanje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sposobnosti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razumevanje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pogledu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npr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kapital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ljudi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tehnologije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informacione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sisteme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tokove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donošenja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odluka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formalnih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neformalnih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njihove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percepcije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kulturu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standarde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smernice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usvojeni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oblik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ugovornih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odnosa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1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faktori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dirty="0"/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istorija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štetnih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događaja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veličina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organizovanja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način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stepen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zaštite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delovanje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zainteresovanih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strana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Konzorcijum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s-Latn-BA" sz="23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Partneri sa Zapadnog Balkana</a:t>
            </a:r>
          </a:p>
          <a:p>
            <a:pPr>
              <a:buNone/>
            </a:pPr>
            <a:endParaRPr lang="bs-Latn-BA" sz="11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bs-Latn-BA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Univerzitet u Nišu</a:t>
            </a:r>
          </a:p>
          <a:p>
            <a:pPr>
              <a:buNone/>
            </a:pP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Kriminalističko-policijska akademija</a:t>
            </a:r>
          </a:p>
          <a:p>
            <a:pPr>
              <a:buNone/>
            </a:pPr>
            <a:r>
              <a:rPr lang="bs-Latn-BA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</a:p>
          <a:p>
            <a:pPr>
              <a:buNone/>
            </a:pPr>
            <a:r>
              <a:rPr lang="bs-Latn-BA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    Univerzitet u Prištini sa sedištem u Kosovskoj Mitrovici</a:t>
            </a:r>
          </a:p>
          <a:p>
            <a:pPr>
              <a:buNone/>
            </a:pPr>
            <a:r>
              <a:rPr lang="bs-Latn-BA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Univerzitet u Sarajevu</a:t>
            </a:r>
          </a:p>
          <a:p>
            <a:pPr>
              <a:buNone/>
            </a:pPr>
            <a:endParaRPr lang="bs-Latn-BA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Policijska akademija u Banja Luci</a:t>
            </a:r>
          </a:p>
          <a:p>
            <a:pPr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Visoka tehnička škola strukovnih studija iz Uroševca sa sedištem u Leposaviću</a:t>
            </a:r>
          </a:p>
          <a:p>
            <a:pPr>
              <a:buNone/>
            </a:pP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	</a:t>
            </a:r>
            <a:r>
              <a:rPr lang="en-US" sz="2300" dirty="0" err="1" smtClean="0">
                <a:solidFill>
                  <a:srgbClr val="002060"/>
                </a:solidFill>
                <a:latin typeface="Book Antiqua" panose="02040602050305030304" pitchFamily="18" charset="0"/>
              </a:rPr>
              <a:t>Univer</a:t>
            </a: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zitet odbrane</a:t>
            </a:r>
            <a:endParaRPr lang="bs-Latn-BA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11" name="Picture 4" descr="http://www.natrisk.ni.ac.rs/images/logos/uniN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81200"/>
            <a:ext cx="533400" cy="533400"/>
          </a:xfrm>
          <a:prstGeom prst="rect">
            <a:avLst/>
          </a:prstGeom>
          <a:noFill/>
        </p:spPr>
      </p:pic>
      <p:pic>
        <p:nvPicPr>
          <p:cNvPr id="14" name="Picture 10" descr="http://www.natrisk.ni.ac.rs/images/logos/kp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407" y="2514600"/>
            <a:ext cx="471593" cy="581416"/>
          </a:xfrm>
          <a:prstGeom prst="rect">
            <a:avLst/>
          </a:prstGeom>
          <a:noFill/>
        </p:spPr>
      </p:pic>
      <p:pic>
        <p:nvPicPr>
          <p:cNvPr id="15" name="Picture 12" descr="http://www.natrisk.ni.ac.rs/images/logos/prUN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200400"/>
            <a:ext cx="553221" cy="609600"/>
          </a:xfrm>
          <a:prstGeom prst="rect">
            <a:avLst/>
          </a:prstGeom>
          <a:noFill/>
        </p:spPr>
      </p:pic>
      <p:pic>
        <p:nvPicPr>
          <p:cNvPr id="16" name="Picture 14" descr="http://www.natrisk.ni.ac.rs/images/logos/uns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886200"/>
            <a:ext cx="533400" cy="533400"/>
          </a:xfrm>
          <a:prstGeom prst="rect">
            <a:avLst/>
          </a:prstGeom>
          <a:noFill/>
        </p:spPr>
      </p:pic>
      <p:pic>
        <p:nvPicPr>
          <p:cNvPr id="17" name="Picture 16" descr="http://www.natrisk.ni.ac.rs/images/logos/muprs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4653950"/>
            <a:ext cx="533400" cy="603850"/>
          </a:xfrm>
          <a:prstGeom prst="rect">
            <a:avLst/>
          </a:prstGeom>
          <a:noFill/>
        </p:spPr>
      </p:pic>
      <p:pic>
        <p:nvPicPr>
          <p:cNvPr id="18" name="Picture 18" descr="http://www.natrisk.ni.ac.rs/images/logos/vts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486400"/>
            <a:ext cx="593834" cy="609600"/>
          </a:xfrm>
          <a:prstGeom prst="rect">
            <a:avLst/>
          </a:prstGeom>
          <a:noFill/>
        </p:spPr>
      </p:pic>
      <p:pic>
        <p:nvPicPr>
          <p:cNvPr id="19" name="Picture 24" descr="http://www.natrisk.ni.ac.rs/images/logos/vojakadem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9438" y="6248400"/>
            <a:ext cx="512562" cy="60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328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uslovi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vrednuje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značaj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zasnovani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ciljevima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eksternom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internom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kontekstu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Kriterijumi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se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preuzmu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zakona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politike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drugih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zahteva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3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Okvir</a:t>
            </a:r>
            <a:r>
              <a:rPr lang="en-US" dirty="0" smtClean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sr-Cyrl-RS" dirty="0"/>
              <a:t> 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skup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komponenata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obezbeđuju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osnove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organizacione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aranžmane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projektovanje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primenu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raćenje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1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preispitivanje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stalno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poboljšavanje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sr-Latn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širom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Osnova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uključuje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ciljeve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mandat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posvećenost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upravljanju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2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Organizacioni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aranžmani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obuhvataju</a:t>
            </a:r>
            <a:r>
              <a:rPr lang="en-US" dirty="0">
                <a:solidFill>
                  <a:srgbClr val="4191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s-Latn-BA" dirty="0">
              <a:solidFill>
                <a:srgbClr val="4191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planove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odnose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krajnje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odgovornosti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resurse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procese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aktivnosti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Okvir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menadžmenta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ugrađen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celokupnu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stratešku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operativnu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politiku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praksu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organizacije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Konzorcijum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Latn-CS" sz="2300" b="1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Pridruženi partner</a:t>
            </a:r>
            <a:endParaRPr lang="en-US" sz="23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endParaRPr lang="bs-Latn-BA" sz="23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sr-Latn-CS" sz="26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    </a:t>
            </a:r>
            <a:r>
              <a:rPr lang="sr-Latn-C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Republički hidrometerološki zavod Srbije</a:t>
            </a:r>
            <a:endParaRPr lang="en-U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  <p:pic>
        <p:nvPicPr>
          <p:cNvPr id="11" name="Picture 26" descr="http://www.natrisk.ni.ac.rs/images/logos/RHMZ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514600"/>
            <a:ext cx="685799" cy="685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328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749300"/>
          </a:xfrm>
        </p:spPr>
        <p:txBody>
          <a:bodyPr>
            <a:normAutofit fontScale="90000"/>
          </a:bodyPr>
          <a:lstStyle/>
          <a:p>
            <a:r>
              <a:rPr lang="bs-Latn-BA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Nastavna pitanja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Sadržaj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obim upravljanja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Uspostavljanje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konteksta upravljanja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rizikom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Identifikacija rizika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Analiza 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 i </a:t>
            </a:r>
            <a:endParaRPr lang="sr-Latn-R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Latn-R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Vrednovanje </a:t>
            </a:r>
            <a:r>
              <a:rPr lang="vi-VN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rizika</a:t>
            </a:r>
            <a:r>
              <a:rPr lang="vi-VN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sr-Latn-RS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1. </a:t>
            </a:r>
            <a:r>
              <a:rPr lang="vi-VN" dirty="0" smtClean="0">
                <a:solidFill>
                  <a:srgbClr val="419182"/>
                </a:solidFill>
                <a:latin typeface="Book Antiqua" panose="02040602050305030304" pitchFamily="18" charset="0"/>
              </a:rPr>
              <a:t>Sadržaj </a:t>
            </a:r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i obim upravljanja rizikom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Rizik </a:t>
            </a:r>
            <a:r>
              <a:rPr lang="vi-VN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predstavlja</a:t>
            </a:r>
            <a:r>
              <a:rPr lang="sr-Latn-RS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vi-VN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proizvod </a:t>
            </a: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verovatnoće događaja i </a:t>
            </a:r>
            <a:r>
              <a:rPr lang="vi-VN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njegove</a:t>
            </a:r>
            <a:r>
              <a:rPr lang="sr-Latn-RS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vi-VN" sz="23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posledice</a:t>
            </a: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, pri čemu se određuje prema sledećem obrascu:</a:t>
            </a: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</a:p>
          <a:p>
            <a:pPr algn="ctr"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R = F x C</a:t>
            </a: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gde je:</a:t>
            </a:r>
          </a:p>
          <a:p>
            <a:pPr>
              <a:buNone/>
            </a:pPr>
            <a:endParaRPr lang="vi-VN" sz="2300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R – rizik,</a:t>
            </a: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F – frekvencija, </a:t>
            </a:r>
          </a:p>
          <a:p>
            <a:pPr>
              <a:buNone/>
            </a:pPr>
            <a:r>
              <a:rPr lang="vi-VN" sz="2300" dirty="0">
                <a:solidFill>
                  <a:srgbClr val="002060"/>
                </a:solidFill>
                <a:latin typeface="Book Antiqua" panose="02040602050305030304" pitchFamily="18" charset="0"/>
              </a:rPr>
              <a:t>C – posledice.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8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Verovatnoća događaja se određuje sledećim izrazom: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vi-VN" sz="2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vi-VN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N/n</a:t>
            </a: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gde je:  </a:t>
            </a:r>
          </a:p>
          <a:p>
            <a:pPr marL="0" indent="0">
              <a:buNone/>
            </a:pPr>
            <a:endParaRPr lang="vi-VN" sz="2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vi-VN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broj realizovanih rizičnih događaja u određenom vremenskom periodu, </a:t>
            </a:r>
          </a:p>
          <a:p>
            <a:pPr marL="0" indent="0">
              <a:buNone/>
            </a:pPr>
            <a:r>
              <a:rPr lang="vi-VN" sz="2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vi-VN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mogući broj realizacija rizičnih događaja u istom vremenskom periodu.</a:t>
            </a:r>
          </a:p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4700"/>
            <a:ext cx="8229600" cy="977900"/>
          </a:xfrm>
        </p:spPr>
        <p:txBody>
          <a:bodyPr>
            <a:normAutofit/>
          </a:bodyPr>
          <a:lstStyle/>
          <a:p>
            <a:r>
              <a:rPr lang="vi-VN" dirty="0">
                <a:solidFill>
                  <a:srgbClr val="419182"/>
                </a:solidFill>
                <a:latin typeface="Book Antiqua" panose="02040602050305030304" pitchFamily="18" charset="0"/>
              </a:rPr>
              <a:t>Posledica</a:t>
            </a:r>
            <a:endParaRPr lang="bs-Latn-BA" dirty="0">
              <a:solidFill>
                <a:srgbClr val="419182"/>
              </a:solidFill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algn="just"/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 ishod događaja (pojavljivanja određenog niza okolnosti), pri čemu, jedan događaj može imati više od jedne posledice (npr. zemljotres može da izazove posledice po ljudski život i zdravlje, materijalna dobra, životnu sredinu, razbjništvom mogu da budu izazvane posledice u vidu trajnih štetnih posledica po život i zdravlje ljudi i materijalne štete). </a:t>
            </a:r>
          </a:p>
          <a:p>
            <a:pPr algn="just"/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Posledice variraju od pozitivnih do negativnih. </a:t>
            </a:r>
          </a:p>
          <a:p>
            <a:pPr algn="just"/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Međutim, sa stanovišta bezbednosti, posledice su uvek negativne.</a:t>
            </a:r>
          </a:p>
          <a:p>
            <a:pPr marL="0" indent="0" algn="ctr">
              <a:buNone/>
            </a:pPr>
            <a:endParaRPr lang="sr-Latn-RS" sz="23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sr-Latn-RS" sz="2300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723900"/>
            <a:ext cx="9144000" cy="0"/>
          </a:xfrm>
          <a:prstGeom prst="line">
            <a:avLst/>
          </a:prstGeom>
          <a:ln w="254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981200" y="152400"/>
            <a:ext cx="5562600" cy="3809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Development of master curricula for natural disasters risk management in Western Balkan countries</a:t>
            </a:r>
            <a:endParaRPr lang="bs-Latn-BA" sz="1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pic>
        <p:nvPicPr>
          <p:cNvPr id="12" name="Picture 11" descr="final_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447800" cy="685800"/>
          </a:xfrm>
          <a:prstGeom prst="rect">
            <a:avLst/>
          </a:prstGeom>
        </p:spPr>
      </p:pic>
      <p:pic>
        <p:nvPicPr>
          <p:cNvPr id="13" name="Picture 12" descr="eu_flag_co_funded_pos_[rgb]_righ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67600" y="152400"/>
            <a:ext cx="1676400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5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</TotalTime>
  <Words>1745</Words>
  <Application>Microsoft Office PowerPoint</Application>
  <PresentationFormat>On-screen Show (4:3)</PresentationFormat>
  <Paragraphs>378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Book Antiqua</vt:lpstr>
      <vt:lpstr>Calibri</vt:lpstr>
      <vt:lpstr>Times New Roman</vt:lpstr>
      <vt:lpstr>Office Theme</vt:lpstr>
      <vt:lpstr>Development of master curricula for natural disasters risk management in Western Balkan countries</vt:lpstr>
      <vt:lpstr>Osnovne informacije</vt:lpstr>
      <vt:lpstr>Konzorcijum</vt:lpstr>
      <vt:lpstr>Konzorcijum</vt:lpstr>
      <vt:lpstr>Konzorcijum</vt:lpstr>
      <vt:lpstr>Nastavna pitanja</vt:lpstr>
      <vt:lpstr>1. Sadržaj i obim upravljanja rizikom</vt:lpstr>
      <vt:lpstr>Verovatnoća događaja se određuje sledećim izrazom:</vt:lpstr>
      <vt:lpstr>Posledica</vt:lpstr>
      <vt:lpstr>Mogućnost </vt:lpstr>
      <vt:lpstr>Izloženost </vt:lpstr>
      <vt:lpstr>Ranjivost</vt:lpstr>
      <vt:lpstr>Presek</vt:lpstr>
      <vt:lpstr>Grafički model odnosa rizika i kvaliteta</vt:lpstr>
      <vt:lpstr>Primer</vt:lpstr>
      <vt:lpstr>Rizik može da bude shvaćen kao:</vt:lpstr>
      <vt:lpstr>Da bi to bilo još jasnije, poslužićemo se primerima:</vt:lpstr>
      <vt:lpstr> Rizik može da bude i ponderisan (rangiran po značaju) </vt:lpstr>
      <vt:lpstr> Objašnjenje rizika posredstvom izvesnosti i neizvesnosti </vt:lpstr>
      <vt:lpstr>Međusobni odnos izvesnosti, rizika i neizvesnosti</vt:lpstr>
      <vt:lpstr>Primeri primene naučnog pristupa transformaciji neizvesnosti u rizik u bezbednosnoj struci</vt:lpstr>
      <vt:lpstr>Upravljanje rizikom</vt:lpstr>
      <vt:lpstr>Da bi moglo da se upravlja rizikom </vt:lpstr>
      <vt:lpstr>Faze upravljanja rizikom</vt:lpstr>
      <vt:lpstr>Upravljanje rizikom, prema standardu ISO 31000</vt:lpstr>
      <vt:lpstr>Uopštavanjem</vt:lpstr>
      <vt:lpstr>Pri tome,</vt:lpstr>
      <vt:lpstr>Dinamički proces upravljanja rizikom obuhvata sledeće faze:</vt:lpstr>
      <vt:lpstr>Procena rizika</vt:lpstr>
      <vt:lpstr>Faze procene rizika</vt:lpstr>
      <vt:lpstr>Proces procene rizika prema SRPS A.L2.003:2017</vt:lpstr>
      <vt:lpstr>Primeri za identifikovanje, analizu i ocenu rizika</vt:lpstr>
      <vt:lpstr>Principi procene rizika</vt:lpstr>
      <vt:lpstr>Može da uključuje, ali nije ograničen na: </vt:lpstr>
      <vt:lpstr>Eksterni kontekst</vt:lpstr>
      <vt:lpstr>Eksterni faktori mogu biti:</vt:lpstr>
      <vt:lpstr>Interni kontekst</vt:lpstr>
      <vt:lpstr>Interni kontekst može da uključi:</vt:lpstr>
      <vt:lpstr>Interni faktori mogu biti: </vt:lpstr>
      <vt:lpstr>Kriterijumi za rizik</vt:lpstr>
      <vt:lpstr>Okvir menadžmenta rizikom  </vt:lpstr>
      <vt:lpstr>Osnova uključuje </vt:lpstr>
      <vt:lpstr>Organizacioni aranžmani obuhvataju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Strengthening of Internationalisation in B&amp;H Higher Education</dc:title>
  <dc:creator>user</dc:creator>
  <cp:lastModifiedBy>Radoslav Ivanis</cp:lastModifiedBy>
  <cp:revision>151</cp:revision>
  <dcterms:created xsi:type="dcterms:W3CDTF">2006-08-16T00:00:00Z</dcterms:created>
  <dcterms:modified xsi:type="dcterms:W3CDTF">2019-02-08T08:14:13Z</dcterms:modified>
</cp:coreProperties>
</file>